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5143500" cx="9144000"/>
  <p:notesSz cx="6858000" cy="9144000"/>
  <p:embeddedFontLst>
    <p:embeddedFont>
      <p:font typeface="Ubuntu"/>
      <p:regular r:id="rId81"/>
      <p:bold r:id="rId82"/>
      <p:italic r:id="rId83"/>
      <p:boldItalic r:id="rId84"/>
    </p:embeddedFont>
    <p:embeddedFont>
      <p:font typeface="Roboto Medium"/>
      <p:regular r:id="rId85"/>
      <p:bold r:id="rId86"/>
      <p:italic r:id="rId87"/>
      <p:boldItalic r:id="rId88"/>
    </p:embeddedFont>
    <p:embeddedFont>
      <p:font typeface="Fira Sans Extra Condensed Medium"/>
      <p:regular r:id="rId89"/>
      <p:bold r:id="rId90"/>
      <p:italic r:id="rId91"/>
      <p:boldItalic r:id="rId92"/>
    </p:embeddedFont>
    <p:embeddedFont>
      <p:font typeface="Barlow Semi Condensed Medium"/>
      <p:regular r:id="rId93"/>
      <p:bold r:id="rId94"/>
      <p:italic r:id="rId95"/>
      <p:boldItalic r:id="rId96"/>
    </p:embeddedFont>
    <p:embeddedFont>
      <p:font typeface="Helvetica Neue"/>
      <p:regular r:id="rId97"/>
      <p:bold r:id="rId98"/>
      <p:italic r:id="rId99"/>
      <p:boldItalic r:id="rId100"/>
    </p:embeddedFont>
    <p:embeddedFont>
      <p:font typeface="IBM Plex Mono"/>
      <p:regular r:id="rId101"/>
      <p:bold r:id="rId102"/>
      <p:italic r:id="rId103"/>
      <p:boldItalic r:id="rId104"/>
    </p:embeddedFont>
    <p:embeddedFont>
      <p:font typeface="Marvel"/>
      <p:regular r:id="rId105"/>
      <p:bold r:id="rId106"/>
      <p:italic r:id="rId107"/>
      <p:boldItalic r:id="rId108"/>
    </p:embeddedFont>
    <p:embeddedFont>
      <p:font typeface="IBM Plex Sans"/>
      <p:regular r:id="rId109"/>
      <p:bold r:id="rId110"/>
      <p:italic r:id="rId111"/>
      <p:boldItalic r:id="rId112"/>
    </p:embeddedFont>
    <p:embeddedFont>
      <p:font typeface="Roboto"/>
      <p:regular r:id="rId113"/>
      <p:bold r:id="rId114"/>
      <p:italic r:id="rId115"/>
      <p:boldItalic r:id="rId116"/>
    </p:embeddedFont>
    <p:embeddedFont>
      <p:font typeface="Playfair Display"/>
      <p:regular r:id="rId117"/>
      <p:bold r:id="rId118"/>
      <p:italic r:id="rId119"/>
      <p:boldItalic r:id="rId120"/>
    </p:embeddedFont>
    <p:embeddedFont>
      <p:font typeface="Montserrat"/>
      <p:regular r:id="rId121"/>
      <p:bold r:id="rId122"/>
      <p:italic r:id="rId123"/>
      <p:boldItalic r:id="rId124"/>
    </p:embeddedFont>
    <p:embeddedFont>
      <p:font typeface="IBM Plex Mono Light"/>
      <p:regular r:id="rId125"/>
      <p:bold r:id="rId126"/>
      <p:italic r:id="rId127"/>
      <p:boldItalic r:id="rId128"/>
    </p:embeddedFont>
    <p:embeddedFont>
      <p:font typeface="Barlow Semi Condensed"/>
      <p:regular r:id="rId129"/>
      <p:bold r:id="rId130"/>
      <p:italic r:id="rId131"/>
      <p:boldItalic r:id="rId132"/>
    </p:embeddedFont>
    <p:embeddedFont>
      <p:font typeface="IBM Plex Sans SemiBold"/>
      <p:regular r:id="rId133"/>
      <p:bold r:id="rId134"/>
      <p:italic r:id="rId135"/>
      <p:boldItalic r:id="rId1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arvel-italic.fntdata"/><Relationship Id="rId106" Type="http://schemas.openxmlformats.org/officeDocument/2006/relationships/font" Target="fonts/Marvel-bold.fntdata"/><Relationship Id="rId105" Type="http://schemas.openxmlformats.org/officeDocument/2006/relationships/font" Target="fonts/Marvel-regular.fntdata"/><Relationship Id="rId104" Type="http://schemas.openxmlformats.org/officeDocument/2006/relationships/font" Target="fonts/IBMPlexMono-boldItalic.fntdata"/><Relationship Id="rId109" Type="http://schemas.openxmlformats.org/officeDocument/2006/relationships/font" Target="fonts/IBMPlexSans-regular.fntdata"/><Relationship Id="rId108" Type="http://schemas.openxmlformats.org/officeDocument/2006/relationships/font" Target="fonts/Marvel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IBMPlexMono-italic.fntdata"/><Relationship Id="rId102" Type="http://schemas.openxmlformats.org/officeDocument/2006/relationships/font" Target="fonts/IBMPlexMono-bold.fntdata"/><Relationship Id="rId101" Type="http://schemas.openxmlformats.org/officeDocument/2006/relationships/font" Target="fonts/IBMPlexMono-regular.fnt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BarlowSemiCondensed-regular.fntdata"/><Relationship Id="rId128" Type="http://schemas.openxmlformats.org/officeDocument/2006/relationships/font" Target="fonts/IBMPlexMonoLight-boldItalic.fntdata"/><Relationship Id="rId127" Type="http://schemas.openxmlformats.org/officeDocument/2006/relationships/font" Target="fonts/IBMPlexMonoLight-italic.fntdata"/><Relationship Id="rId126" Type="http://schemas.openxmlformats.org/officeDocument/2006/relationships/font" Target="fonts/IBMPlexMonoLight-bold.fntdata"/><Relationship Id="rId26" Type="http://schemas.openxmlformats.org/officeDocument/2006/relationships/slide" Target="slides/slide20.xml"/><Relationship Id="rId121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120" Type="http://schemas.openxmlformats.org/officeDocument/2006/relationships/font" Target="fonts/PlayfairDisplay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IBMPlexMonoLight-regular.fntdata"/><Relationship Id="rId29" Type="http://schemas.openxmlformats.org/officeDocument/2006/relationships/slide" Target="slides/slide23.xml"/><Relationship Id="rId124" Type="http://schemas.openxmlformats.org/officeDocument/2006/relationships/font" Target="fonts/Montserrat-boldItalic.fntdata"/><Relationship Id="rId123" Type="http://schemas.openxmlformats.org/officeDocument/2006/relationships/font" Target="fonts/Montserrat-italic.fntdata"/><Relationship Id="rId122" Type="http://schemas.openxmlformats.org/officeDocument/2006/relationships/font" Target="fonts/Montserrat-bold.fntdata"/><Relationship Id="rId95" Type="http://schemas.openxmlformats.org/officeDocument/2006/relationships/font" Target="fonts/BarlowSemiCondensedMedium-italic.fntdata"/><Relationship Id="rId94" Type="http://schemas.openxmlformats.org/officeDocument/2006/relationships/font" Target="fonts/BarlowSemiCondensedMedium-bold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BarlowSemiCondensedMedium-bold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FiraSansExtraCondensedMedium-italic.fntdata"/><Relationship Id="rId90" Type="http://schemas.openxmlformats.org/officeDocument/2006/relationships/font" Target="fonts/FiraSansExtraCondensedMedium-bold.fntdata"/><Relationship Id="rId93" Type="http://schemas.openxmlformats.org/officeDocument/2006/relationships/font" Target="fonts/BarlowSemiCondensedMedium-regular.fntdata"/><Relationship Id="rId92" Type="http://schemas.openxmlformats.org/officeDocument/2006/relationships/font" Target="fonts/FiraSansExtraCondensedMedium-boldItalic.fntdata"/><Relationship Id="rId118" Type="http://schemas.openxmlformats.org/officeDocument/2006/relationships/font" Target="fonts/PlayfairDisplay-bold.fntdata"/><Relationship Id="rId117" Type="http://schemas.openxmlformats.org/officeDocument/2006/relationships/font" Target="fonts/PlayfairDisplay-regular.fntdata"/><Relationship Id="rId116" Type="http://schemas.openxmlformats.org/officeDocument/2006/relationships/font" Target="fonts/Roboto-boldItalic.fntdata"/><Relationship Id="rId115" Type="http://schemas.openxmlformats.org/officeDocument/2006/relationships/font" Target="fonts/Roboto-italic.fntdata"/><Relationship Id="rId119" Type="http://schemas.openxmlformats.org/officeDocument/2006/relationships/font" Target="fonts/PlayfairDisplay-italic.fntdata"/><Relationship Id="rId15" Type="http://schemas.openxmlformats.org/officeDocument/2006/relationships/slide" Target="slides/slide9.xml"/><Relationship Id="rId110" Type="http://schemas.openxmlformats.org/officeDocument/2006/relationships/font" Target="fonts/IBMPlexSans-bold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-bold.fntdata"/><Relationship Id="rId18" Type="http://schemas.openxmlformats.org/officeDocument/2006/relationships/slide" Target="slides/slide12.xml"/><Relationship Id="rId113" Type="http://schemas.openxmlformats.org/officeDocument/2006/relationships/font" Target="fonts/Roboto-regular.fntdata"/><Relationship Id="rId112" Type="http://schemas.openxmlformats.org/officeDocument/2006/relationships/font" Target="fonts/IBMPlexSans-boldItalic.fntdata"/><Relationship Id="rId111" Type="http://schemas.openxmlformats.org/officeDocument/2006/relationships/font" Target="fonts/IBMPlexSans-italic.fntdata"/><Relationship Id="rId84" Type="http://schemas.openxmlformats.org/officeDocument/2006/relationships/font" Target="fonts/Ubuntu-boldItalic.fntdata"/><Relationship Id="rId83" Type="http://schemas.openxmlformats.org/officeDocument/2006/relationships/font" Target="fonts/Ubuntu-italic.fntdata"/><Relationship Id="rId86" Type="http://schemas.openxmlformats.org/officeDocument/2006/relationships/font" Target="fonts/RobotoMedium-bold.fntdata"/><Relationship Id="rId85" Type="http://schemas.openxmlformats.org/officeDocument/2006/relationships/font" Target="fonts/RobotoMedium-regular.fntdata"/><Relationship Id="rId88" Type="http://schemas.openxmlformats.org/officeDocument/2006/relationships/font" Target="fonts/RobotoMedium-boldItalic.fntdata"/><Relationship Id="rId87" Type="http://schemas.openxmlformats.org/officeDocument/2006/relationships/font" Target="fonts/RobotoMedium-italic.fntdata"/><Relationship Id="rId89" Type="http://schemas.openxmlformats.org/officeDocument/2006/relationships/font" Target="fonts/FiraSansExtraCondensedMedium-regular.fntdata"/><Relationship Id="rId80" Type="http://schemas.openxmlformats.org/officeDocument/2006/relationships/slide" Target="slides/slide74.xml"/><Relationship Id="rId82" Type="http://schemas.openxmlformats.org/officeDocument/2006/relationships/font" Target="fonts/Ubuntu-bold.fntdata"/><Relationship Id="rId81" Type="http://schemas.openxmlformats.org/officeDocument/2006/relationships/font" Target="fonts/Ubuntu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font" Target="fonts/BarlowSemiCondensed-boldItalic.fntdata"/><Relationship Id="rId131" Type="http://schemas.openxmlformats.org/officeDocument/2006/relationships/font" Target="fonts/BarlowSemiCondensed-italic.fntdata"/><Relationship Id="rId130" Type="http://schemas.openxmlformats.org/officeDocument/2006/relationships/font" Target="fonts/BarlowSemiCondensed-bold.fntdata"/><Relationship Id="rId136" Type="http://schemas.openxmlformats.org/officeDocument/2006/relationships/font" Target="fonts/IBMPlexSansSemiBold-boldItalic.fntdata"/><Relationship Id="rId135" Type="http://schemas.openxmlformats.org/officeDocument/2006/relationships/font" Target="fonts/IBMPlexSansSemiBold-italic.fntdata"/><Relationship Id="rId134" Type="http://schemas.openxmlformats.org/officeDocument/2006/relationships/font" Target="fonts/IBMPlexSansSemiBold-bold.fntdata"/><Relationship Id="rId133" Type="http://schemas.openxmlformats.org/officeDocument/2006/relationships/font" Target="fonts/IBMPlexSansSemiBold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9fd6793e_2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29fd6793e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9fd6793e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9fd6793e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29fd6793e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29fd6793e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29fd6793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29fd6793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29fd6793e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29fd6793e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29fd6793e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29fd6793e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29fd6793e_0_1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29fd6793e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29fd6793e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29fd6793e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29fd6793e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29fd6793e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29fd6793e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29fd6793e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29fd6793e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29fd6793e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9fd67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29fd67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29fd6793e_0_1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29fd6793e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29fd6793e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29fd6793e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29fd6793e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29fd6793e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9fd6793e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29fd6793e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29fd6793e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29fd6793e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29fd6793e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29fd6793e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9fd6793e_0_1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29fd6793e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29fd6793e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29fd6793e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29fd6793e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29fd6793e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29fd6793e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29fd6793e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29fd6793e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29fd6793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29fd6793e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29fd6793e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29fd6793e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29fd6793e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29fd6793e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29fd6793e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29fd6793e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29fd6793e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29fd6793e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29fd6793e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29fd6793e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29fd6793e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29fd6793e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29fd6793e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29fd6793e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29fd6793e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29fd6793e_2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29fd6793e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9a524156e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9a524156e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9fd6793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9fd6793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2c0ae50b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42c0ae50b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2c0ae50b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42c0ae50bf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2c0ae50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42c0ae50bf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42c0ae50b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42c0ae50bf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c0ae50b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42c0ae50bf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42c0ae50b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42c0ae50bf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42c0ae50b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42c0ae50bf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2c0ae50b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42c0ae50bf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42c0ae50b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42c0ae50bf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2c0ae50b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42c0ae50bf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9fd6793e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9fd6793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2c0ae50b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42c0ae50bf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42c0ae50bf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42c0ae50b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2c0ae50b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42c0ae50bf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42c0ae50b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42c0ae50bf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42c0ae50b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42c0ae50bf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c0ae50b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42c0ae50bf_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2c0ae50b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42c0ae50bf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42c0ae50b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142c0ae50bf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42c0ae50b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42c0ae50bf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2c0ae50b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42c0ae50bf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29fd6793e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29fd6793e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2c0ae50b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142c0ae50bf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42c0ae50b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42c0ae50bf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42c0ae50b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42c0ae50bf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2c0ae50b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42c0ae50bf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42c0ae50b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42c0ae50bf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2c0ae50b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42c0ae50bf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42c0ae50bf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42c0ae50bf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42c0ae50bf_1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42c0ae50b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2c0ae50b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42c0ae50bf_1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42c0ae50bf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42c0ae50b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29fd6793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29fd6793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2c0ae50b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42c0ae50bf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42c0ae50b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42c0ae50bf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42c0ae50bf_1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42c0ae50bf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2c0ae50b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2c0ae50b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2c0ae50bf_1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142c0ae50b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9fd6793e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29fd6793e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29fd6793e_0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29fd6793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5_1">
    <p:bg>
      <p:bgPr>
        <a:solidFill>
          <a:srgbClr val="5DB56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3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2" name="Google Shape;242;p4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4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3" name="Google Shape;253;p4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8" name="Google Shape;258;p5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 showMasterSp="0" type="tx">
  <p:cSld name="TITLE_AND_BODY"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518134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54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61950" lvl="0" marL="4572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○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1950" lvl="2" marL="13716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■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1950" lvl="3" marL="18288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1950" lvl="4" marL="22860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○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Заголовок и текст">
  <p:cSld name="18_Только заголовок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>
            <p:ph idx="1" type="body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3" name="Google Shape;273;p55"/>
          <p:cNvSpPr txBox="1"/>
          <p:nvPr>
            <p:ph idx="2" type="body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55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0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5" name="Google Shape;27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16_Только заголовок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6"/>
          <p:cNvSpPr txBox="1"/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5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екст + фото на фоне">
  <p:cSld name="18_Текст + фото на фоне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57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b="0" i="0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3" name="Google Shape;28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екст + фото на фоне">
  <p:cSld name="16_Только заголовок_1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58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b="0" i="0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7" name="Google Shape;28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5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1" name="Google Shape;291;p59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2" name="Google Shape;29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7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hyperlink" Target="mailto:anton.smirnov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carrotquest.io/blog/kejs-kak-uskorit-razvitie-proekta/" TargetMode="External"/><Relationship Id="rId4" Type="http://schemas.openxmlformats.org/officeDocument/2006/relationships/hyperlink" Target="https://leadstartup.ru/db/hadi" TargetMode="External"/><Relationship Id="rId5" Type="http://schemas.openxmlformats.org/officeDocument/2006/relationships/hyperlink" Target="https://habr.com/ru/company/friifond/blog/338240/" TargetMode="External"/><Relationship Id="rId6" Type="http://schemas.openxmlformats.org/officeDocument/2006/relationships/hyperlink" Target="https://www.iidf.ru/media/articles/lifehacks/hadi-tsikly-5-layfkhakov/" TargetMode="External"/><Relationship Id="rId7" Type="http://schemas.openxmlformats.org/officeDocument/2006/relationships/hyperlink" Target="https://habr.com/ru/company/hygger/blog/422131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1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Аналитика, гипотезы и метрики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0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Для чего используются метрики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38" y="1547575"/>
            <a:ext cx="8118131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1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Метрики тщеславия vs метрики эффективности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3" y="1592400"/>
            <a:ext cx="8062271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2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Метрики тщеславия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323450"/>
            <a:ext cx="7505824" cy="31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3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етрики эффективности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144175"/>
            <a:ext cx="7668969" cy="35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4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хорошая метрика?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62" y="1180650"/>
            <a:ext cx="6605272" cy="33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можно считать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целью бизнеса?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Разберем примеры.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6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ритейла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357075"/>
            <a:ext cx="8214663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7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продукта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75" y="1440000"/>
            <a:ext cx="8230458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8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aaS модели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00" y="1440000"/>
            <a:ext cx="7590390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автомобильного диллера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79"/>
          <p:cNvSpPr txBox="1"/>
          <p:nvPr/>
        </p:nvSpPr>
        <p:spPr>
          <a:xfrm>
            <a:off x="545975" y="1800000"/>
            <a:ext cx="80580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Выручка, операционная прибыль, чистая прибыль суммарная и на одного клиента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Цикл сделки, CJM, unit-экономика, CAC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Цикл повторной продажи, возвращаемость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Менее важные метрики: MAU, DAU, время потраченное на сайте (CJM важнее), Retention, LTV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занятии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2"/>
          <p:cNvSpPr txBox="1"/>
          <p:nvPr/>
        </p:nvSpPr>
        <p:spPr>
          <a:xfrm>
            <a:off x="540000" y="1800000"/>
            <a:ext cx="8064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есть верхнеуровневые предпосылки для анализа и выявления гипотез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есть инструменты для гипотез и метрик в нашем кейсе?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метрик: какие они бываю и для какого типа бизнеса какие подходят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Маркетинговые метрики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 к формированию гипотез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0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Маркетинговые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1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412400"/>
            <a:ext cx="6542673" cy="29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400"/>
            <a:ext cx="8839201" cy="278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3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5" y="1513975"/>
            <a:ext cx="8459358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4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3475"/>
            <a:ext cx="8839198" cy="292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5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можно смотреть напрямую в GA/YM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13" y="1222600"/>
            <a:ext cx="7928772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Работа с гипотезами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7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гипотеза?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0" y="1171075"/>
            <a:ext cx="7557998" cy="29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7"/>
          <p:cNvSpPr txBox="1"/>
          <p:nvPr/>
        </p:nvSpPr>
        <p:spPr>
          <a:xfrm>
            <a:off x="684150" y="3844500"/>
            <a:ext cx="80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мы предполагаем, что 10% маркетингового бюджета мы расходуем впустую и он не приносит продаж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8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Структура гипотезы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8" y="1592400"/>
            <a:ext cx="8685525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288" y="1440000"/>
            <a:ext cx="7161426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3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Предпосылки для метрик и гипотез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9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0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9" y="1368275"/>
            <a:ext cx="6877849" cy="315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1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1670262"/>
            <a:ext cx="8338673" cy="260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9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Подходы к формированию гипотез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63" y="1440000"/>
            <a:ext cx="7625467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9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93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Подходы к формированию гипотез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512" y="1180650"/>
            <a:ext cx="4386974" cy="33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9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Определение узкого места в бизнес процессе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1" y="1643125"/>
            <a:ext cx="8120632" cy="27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9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95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ICE score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00" y="1592400"/>
            <a:ext cx="8308212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6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Приоритезация гипотез по ICE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289850"/>
            <a:ext cx="7729951" cy="31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97"/>
          <p:cNvSpPr txBox="1"/>
          <p:nvPr/>
        </p:nvSpPr>
        <p:spPr>
          <a:xfrm>
            <a:off x="540000" y="1900200"/>
            <a:ext cx="6889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Выведите список ключевых метрик для продукта автомобиль по подписке, опишите почему вы выбрали именно их и как их можно померять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9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9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7474" y="2880000"/>
            <a:ext cx="1508650" cy="179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8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8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9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9"/>
          <p:cNvSpPr txBox="1"/>
          <p:nvPr>
            <p:ph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99"/>
          <p:cNvSpPr txBox="1"/>
          <p:nvPr/>
        </p:nvSpPr>
        <p:spPr>
          <a:xfrm>
            <a:off x="540000" y="1366613"/>
            <a:ext cx="80640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Мои контакты для оперативной связи: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Портал GeekBrains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+7 926 215 72 62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@smirnovant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 канал Kongru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anton.smirnov@hotmail.com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4"/>
          <p:cNvSpPr txBox="1"/>
          <p:nvPr/>
        </p:nvSpPr>
        <p:spPr>
          <a:xfrm>
            <a:off x="545975" y="1800000"/>
            <a:ext cx="8058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 любого бизнеса есть ключевые верхнеуровневые показатели: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выручка, прибыль, расходы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Каждый из этих показателей можно декомпозировать: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 выручка формируется из количества продаж, среднего чека и LTV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расчета прибыли нужно в выручке учесть расходную часть: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себестоимость и соотношение постоянных издержек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Расходы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делятся на постоянные (аренда и ФОТ), переменные (доставка и производство)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4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Зачем нужны метрики?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Основное - это декомпозиция бизнес задач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0"/>
          <p:cNvSpPr txBox="1"/>
          <p:nvPr>
            <p:ph type="title"/>
          </p:nvPr>
        </p:nvSpPr>
        <p:spPr>
          <a:xfrm>
            <a:off x="518134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r>
              <a:rPr b="1" lang="ru" sz="4500"/>
              <a:t>1</a:t>
            </a:r>
            <a:r>
              <a:rPr b="1" lang="ru" sz="450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4500"/>
              <a:t>HADI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560468" y="48052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У меня крутая идея! А давайте сделаем!</a:t>
            </a:r>
            <a:endParaRPr/>
          </a:p>
        </p:txBody>
      </p:sp>
      <p:sp>
        <p:nvSpPr>
          <p:cNvPr id="574" name="Google Shape;574;p101"/>
          <p:cNvSpPr txBox="1"/>
          <p:nvPr>
            <p:ph idx="2" type="body"/>
          </p:nvPr>
        </p:nvSpPr>
        <p:spPr>
          <a:xfrm>
            <a:off x="560467" y="1740262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</a:t>
            </a:r>
            <a:r>
              <a:rPr b="1" lang="ru"/>
              <a:t> ЗАЧЕМ</a:t>
            </a:r>
            <a:r>
              <a:rPr lang="ru"/>
              <a:t> мы это будем делать?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 что мы для этого </a:t>
            </a:r>
            <a:r>
              <a:rPr b="1" lang="ru"/>
              <a:t>БУДЕМ ДЕЛАТЬ</a:t>
            </a:r>
            <a:r>
              <a:rPr lang="ru"/>
              <a:t>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 </a:t>
            </a:r>
            <a:r>
              <a:rPr b="1" lang="ru"/>
              <a:t>СКОЛЬКО</a:t>
            </a:r>
            <a:r>
              <a:rPr lang="ru"/>
              <a:t> на выходе мы </a:t>
            </a:r>
            <a:r>
              <a:rPr b="1" lang="ru"/>
              <a:t>ОЖИДАЕМ</a:t>
            </a:r>
            <a:r>
              <a:rPr lang="ru"/>
              <a:t>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 какой </a:t>
            </a:r>
            <a:r>
              <a:rPr b="1" lang="ru"/>
              <a:t>ВЫВОД</a:t>
            </a:r>
            <a:r>
              <a:rPr lang="ru"/>
              <a:t> из всего этого?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575" name="Google Shape;575;p10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 чего все начинается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2"/>
          <p:cNvSpPr txBox="1"/>
          <p:nvPr>
            <p:ph idx="2" type="body"/>
          </p:nvPr>
        </p:nvSpPr>
        <p:spPr>
          <a:xfrm>
            <a:off x="467550" y="1981108"/>
            <a:ext cx="810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/>
              <a:t> </a:t>
            </a:r>
            <a:r>
              <a:rPr b="1" lang="ru" sz="2100"/>
              <a:t>HADI</a:t>
            </a:r>
            <a:r>
              <a:rPr lang="ru" sz="2100"/>
              <a:t> - это методика формирования и проверки идей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br>
              <a:rPr lang="ru"/>
            </a:br>
            <a:endParaRPr>
              <a:solidFill>
                <a:schemeClr val="dk1"/>
              </a:solidFill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581" name="Google Shape;581;p10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HADI циклы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3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HADI циклы</a:t>
            </a:r>
            <a:endParaRPr/>
          </a:p>
        </p:txBody>
      </p:sp>
      <p:grpSp>
        <p:nvGrpSpPr>
          <p:cNvPr id="587" name="Google Shape;587;p103"/>
          <p:cNvGrpSpPr/>
          <p:nvPr/>
        </p:nvGrpSpPr>
        <p:grpSpPr>
          <a:xfrm>
            <a:off x="488123" y="1031776"/>
            <a:ext cx="8109837" cy="3984374"/>
            <a:chOff x="739743" y="-182643"/>
            <a:chExt cx="10813116" cy="5312499"/>
          </a:xfrm>
        </p:grpSpPr>
        <p:sp>
          <p:nvSpPr>
            <p:cNvPr id="588" name="Google Shape;588;p103"/>
            <p:cNvSpPr/>
            <p:nvPr/>
          </p:nvSpPr>
          <p:spPr>
            <a:xfrm>
              <a:off x="4157564" y="229663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03"/>
            <p:cNvSpPr txBox="1"/>
            <p:nvPr/>
          </p:nvSpPr>
          <p:spPr>
            <a:xfrm>
              <a:off x="4209566" y="281665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 - Hypothesis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3"/>
            <p:cNvSpPr/>
            <p:nvPr/>
          </p:nvSpPr>
          <p:spPr>
            <a:xfrm>
              <a:off x="5138280" y="1291056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73181" y="1466"/>
                  </a:moveTo>
                  <a:lnTo>
                    <a:pt x="73181" y="1466"/>
                  </a:lnTo>
                  <a:cubicBezTo>
                    <a:pt x="82903" y="3655"/>
                    <a:pt x="91926" y="8231"/>
                    <a:pt x="99436" y="14781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03"/>
            <p:cNvSpPr/>
            <p:nvPr/>
          </p:nvSpPr>
          <p:spPr>
            <a:xfrm>
              <a:off x="7609359" y="1980205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03"/>
            <p:cNvSpPr txBox="1"/>
            <p:nvPr/>
          </p:nvSpPr>
          <p:spPr>
            <a:xfrm>
              <a:off x="7661361" y="2032207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- Action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3"/>
            <p:cNvSpPr/>
            <p:nvPr/>
          </p:nvSpPr>
          <p:spPr>
            <a:xfrm>
              <a:off x="5156725" y="-182643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97532" y="106812"/>
                  </a:moveTo>
                  <a:lnTo>
                    <a:pt x="97532" y="106812"/>
                  </a:lnTo>
                  <a:cubicBezTo>
                    <a:pt x="90471" y="112474"/>
                    <a:pt x="82220" y="116464"/>
                    <a:pt x="73398" y="118485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03"/>
            <p:cNvSpPr/>
            <p:nvPr/>
          </p:nvSpPr>
          <p:spPr>
            <a:xfrm>
              <a:off x="4157569" y="3649793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03"/>
            <p:cNvSpPr txBox="1"/>
            <p:nvPr/>
          </p:nvSpPr>
          <p:spPr>
            <a:xfrm>
              <a:off x="4209571" y="3701795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 - Data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3"/>
            <p:cNvSpPr/>
            <p:nvPr/>
          </p:nvSpPr>
          <p:spPr>
            <a:xfrm>
              <a:off x="3287503" y="-181519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46261" y="118406"/>
                  </a:moveTo>
                  <a:lnTo>
                    <a:pt x="46261" y="118406"/>
                  </a:lnTo>
                  <a:cubicBezTo>
                    <a:pt x="37527" y="116352"/>
                    <a:pt x="29365" y="112364"/>
                    <a:pt x="22376" y="106738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3"/>
            <p:cNvSpPr/>
            <p:nvPr/>
          </p:nvSpPr>
          <p:spPr>
            <a:xfrm>
              <a:off x="739743" y="1980202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3"/>
            <p:cNvSpPr txBox="1"/>
            <p:nvPr/>
          </p:nvSpPr>
          <p:spPr>
            <a:xfrm>
              <a:off x="791745" y="2032204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- Insights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3"/>
            <p:cNvSpPr/>
            <p:nvPr/>
          </p:nvSpPr>
          <p:spPr>
            <a:xfrm>
              <a:off x="3306190" y="1290107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20479" y="14855"/>
                  </a:moveTo>
                  <a:lnTo>
                    <a:pt x="20479" y="14855"/>
                  </a:lnTo>
                  <a:cubicBezTo>
                    <a:pt x="27912" y="8348"/>
                    <a:pt x="36837" y="3777"/>
                    <a:pt x="46461" y="1548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4"/>
          <p:cNvSpPr txBox="1"/>
          <p:nvPr/>
        </p:nvSpPr>
        <p:spPr>
          <a:xfrm>
            <a:off x="501417" y="1540961"/>
            <a:ext cx="810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– Гипотеза (Hypothesis)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генерации гипотез. 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– Действие (Action)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реализации гипотез. 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– Аналитика (Data)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сбора данных и подведение аналитики за наблюдаемый период.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– Выводы (Insight)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интерпретации, подведения итогов – сработала ли гипотеза? </a:t>
            </a:r>
            <a:endParaRPr sz="1100"/>
          </a:p>
        </p:txBody>
      </p:sp>
      <p:sp>
        <p:nvSpPr>
          <p:cNvPr id="605" name="Google Shape;605;p104"/>
          <p:cNvSpPr txBox="1"/>
          <p:nvPr>
            <p:ph type="title"/>
          </p:nvPr>
        </p:nvSpPr>
        <p:spPr>
          <a:xfrm>
            <a:off x="501417" y="65831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3300"/>
              <a:t>HADI - циклы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5"/>
          <p:cNvSpPr txBox="1"/>
          <p:nvPr>
            <p:ph type="title"/>
          </p:nvPr>
        </p:nvSpPr>
        <p:spPr>
          <a:xfrm>
            <a:off x="407341" y="1143524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3300"/>
              <a:t>Hypothesis</a:t>
            </a:r>
            <a:endParaRPr sz="3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t/>
            </a:r>
            <a:endParaRPr sz="3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2400"/>
              <a:t>Общий шаблон формулировки</a:t>
            </a:r>
            <a:endParaRPr sz="4800"/>
          </a:p>
        </p:txBody>
      </p:sp>
      <p:sp>
        <p:nvSpPr>
          <p:cNvPr id="611" name="Google Shape;611;p105"/>
          <p:cNvSpPr/>
          <p:nvPr/>
        </p:nvSpPr>
        <p:spPr>
          <a:xfrm>
            <a:off x="219010" y="1498379"/>
            <a:ext cx="82959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</a:t>
            </a:r>
            <a:r>
              <a:rPr b="0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мы сделаем (описываете действие), </a:t>
            </a:r>
            <a:endParaRPr sz="9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ТО</a:t>
            </a:r>
            <a:r>
              <a:rPr b="0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произойдет (описываете ожидаемый результат в цифрах)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6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Формулировка гипотезы</a:t>
            </a:r>
            <a:endParaRPr/>
          </a:p>
        </p:txBody>
      </p:sp>
      <p:sp>
        <p:nvSpPr>
          <p:cNvPr id="617" name="Google Shape;617;p106"/>
          <p:cNvSpPr txBox="1"/>
          <p:nvPr/>
        </p:nvSpPr>
        <p:spPr>
          <a:xfrm>
            <a:off x="399817" y="1152449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story: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</a:t>
            </a:r>
            <a:r>
              <a:rPr b="1" i="0" lang="ru" sz="13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[тип пользователя]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 хочу </a:t>
            </a:r>
            <a:r>
              <a:rPr b="1" i="0" lang="ru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[сделать то-то и то-то]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таким образом я смогу </a:t>
            </a:r>
            <a:r>
              <a:rPr b="1" i="0" lang="ru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[получить такую то выгоду]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 story: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</a:t>
            </a:r>
            <a:r>
              <a:rPr b="1" i="0" lang="ru" sz="13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[ситуация и контекст]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пользователь хочет </a:t>
            </a:r>
            <a:r>
              <a:rPr b="1" i="0" lang="ru" sz="13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[его мотивация]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может </a:t>
            </a:r>
            <a:r>
              <a:rPr b="1" i="0" lang="ru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[получить выгоду]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 мы хотим </a:t>
            </a: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[что мы хотим чтобы пользователь сделал]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7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Формулировка гипотезы</a:t>
            </a:r>
            <a:endParaRPr/>
          </a:p>
        </p:txBody>
      </p:sp>
      <p:sp>
        <p:nvSpPr>
          <p:cNvPr id="623" name="Google Shape;623;p107"/>
          <p:cNvSpPr txBox="1"/>
          <p:nvPr/>
        </p:nvSpPr>
        <p:spPr>
          <a:xfrm>
            <a:off x="399817" y="1152449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верим, в </a:t>
            </a:r>
            <a:r>
              <a:rPr b="1" i="0" lang="ru" sz="17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[то, во что верим / на что хотим повлиять]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если мы сделаем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[условие 1]</a:t>
            </a:r>
            <a:r>
              <a:rPr b="0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[условие 2]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получим </a:t>
            </a:r>
            <a:r>
              <a:rPr b="1" i="0" lang="ru" sz="1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[формализованный результат]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 </a:t>
            </a:r>
            <a:r>
              <a:rPr b="1" i="0" lang="ru" sz="17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[срок]</a:t>
            </a:r>
            <a:endParaRPr b="1" i="0" sz="17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8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Критерии формулировки</a:t>
            </a:r>
            <a:endParaRPr/>
          </a:p>
        </p:txBody>
      </p:sp>
      <p:sp>
        <p:nvSpPr>
          <p:cNvPr id="629" name="Google Shape;629;p108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Гипотезы формируются в формате SMART: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конкретность, ясность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Measurable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измеримость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Achievable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достижимость 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Relevant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согласованность, своевременность, важность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Timebound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определенность по срокам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9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- Критерии формулировки</a:t>
            </a:r>
            <a:endParaRPr/>
          </a:p>
        </p:txBody>
      </p:sp>
      <p:sp>
        <p:nvSpPr>
          <p:cNvPr id="635" name="Google Shape;635;p109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Гипотеза про реальный мир – только факты!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Мнения, метод экспертных оценок и галлюцинации убираем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Логическая связь результата эксперимента и конечной цели - желательна, но не всегда достижима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Любой вид анализа по итогу должен влиять на ключевые показатели бизнеса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000"/>
              <a:t>Hypothesis – Дополнительные проверки?</a:t>
            </a:r>
            <a:endParaRPr sz="3000"/>
          </a:p>
        </p:txBody>
      </p:sp>
      <p:sp>
        <p:nvSpPr>
          <p:cNvPr id="641" name="Google Shape;641;p110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вы читаете гипотезу, и 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она вам кажется элементарной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значит она сформулирована верно и ее не нужно уточнять.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вы не уверены в каком-то из условий, то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его проверка должна превратиться в гипотезу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/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Процесс уточнения гипотезы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может пройти несколько циклов.</a:t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 также проверить, что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проверку можно упростить и\или ускорить.</a:t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1"/>
          <p:cNvSpPr txBox="1"/>
          <p:nvPr>
            <p:ph type="title"/>
          </p:nvPr>
        </p:nvSpPr>
        <p:spPr>
          <a:xfrm>
            <a:off x="292050" y="1374454"/>
            <a:ext cx="85599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Идея &lt;&gt; Гипотеза</a:t>
            </a:r>
            <a:br>
              <a:rPr lang="ru"/>
            </a:br>
            <a:br>
              <a:rPr lang="ru"/>
            </a:br>
            <a:r>
              <a:rPr lang="ru"/>
              <a:t>Гипотеза = </a:t>
            </a:r>
            <a:r>
              <a:rPr b="1" lang="ru"/>
              <a:t>оформленная</a:t>
            </a:r>
            <a:r>
              <a:rPr lang="ru"/>
              <a:t> идея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Источники идей и гипотез</a:t>
            </a:r>
            <a:endParaRPr/>
          </a:p>
        </p:txBody>
      </p:sp>
      <p:sp>
        <p:nvSpPr>
          <p:cNvPr id="652" name="Google Shape;652;p112"/>
          <p:cNvSpPr txBox="1"/>
          <p:nvPr/>
        </p:nvSpPr>
        <p:spPr>
          <a:xfrm>
            <a:off x="467550" y="1372582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гипотез на основе: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bottle neck (горлышко бутылки) – узких мест продукта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тепловых карт/eye tracking/фокус группы и тд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логов Click Stream (логов приложения) на SQL/Python/ML 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конкурентов/рынка/бенчмарки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Опросы клиентов/ работа в «полях»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Экспертные оценки (Фаундер, CЕО, Лидеры мнений)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Стратегия, RoadMap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3"/>
          <p:cNvSpPr txBox="1"/>
          <p:nvPr>
            <p:ph type="title"/>
          </p:nvPr>
        </p:nvSpPr>
        <p:spPr>
          <a:xfrm>
            <a:off x="560468" y="48052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У меня крутая идея! А давайте сделаем!</a:t>
            </a:r>
            <a:endParaRPr/>
          </a:p>
        </p:txBody>
      </p:sp>
      <p:sp>
        <p:nvSpPr>
          <p:cNvPr id="658" name="Google Shape;658;p113"/>
          <p:cNvSpPr txBox="1"/>
          <p:nvPr>
            <p:ph idx="2" type="body"/>
          </p:nvPr>
        </p:nvSpPr>
        <p:spPr>
          <a:xfrm>
            <a:off x="560475" y="1740228"/>
            <a:ext cx="81078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Вводная информация: на рынке продажи авто, по статистике более 50% покупают в кредит.</a:t>
            </a:r>
            <a:endParaRPr/>
          </a:p>
        </p:txBody>
      </p:sp>
      <p:sp>
        <p:nvSpPr>
          <p:cNvPr id="659" name="Google Shape;659;p1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Пример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4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Hypothesis</a:t>
            </a:r>
            <a:endParaRPr/>
          </a:p>
        </p:txBody>
      </p:sp>
      <p:sp>
        <p:nvSpPr>
          <p:cNvPr id="665" name="Google Shape;665;p114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клиенты, которым дорого сразу оплатить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готовы покупать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его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кредит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прозвоним 20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лидов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предложим акцию с 0% по кредиту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расскажем об экономии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 из них возьмут контакт банка 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(для рассрочки)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5"/>
          <p:cNvSpPr txBox="1"/>
          <p:nvPr>
            <p:ph type="title"/>
          </p:nvPr>
        </p:nvSpPr>
        <p:spPr>
          <a:xfrm>
            <a:off x="350663" y="258789"/>
            <a:ext cx="6080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Action - Действие</a:t>
            </a:r>
            <a:endParaRPr/>
          </a:p>
        </p:txBody>
      </p:sp>
      <p:sp>
        <p:nvSpPr>
          <p:cNvPr id="671" name="Google Shape;671;p115"/>
          <p:cNvSpPr txBox="1"/>
          <p:nvPr/>
        </p:nvSpPr>
        <p:spPr>
          <a:xfrm>
            <a:off x="274275" y="1405833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Нужно ответить на вопросы: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Каким образом будем проверять?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Записываем четкие шаги фактически проводимого эксперимента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Какие данные будем собирать?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6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Action – Приоритезируйте гипотезы</a:t>
            </a:r>
            <a:endParaRPr/>
          </a:p>
        </p:txBody>
      </p:sp>
      <p:sp>
        <p:nvSpPr>
          <p:cNvPr id="677" name="Google Shape;677;p116"/>
          <p:cNvSpPr txBox="1"/>
          <p:nvPr/>
        </p:nvSpPr>
        <p:spPr>
          <a:xfrm>
            <a:off x="467550" y="1459514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RICE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(Reach, Impact, Confidence, Effort)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ICE 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(Impact, Confidence, Easy)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 </a:t>
            </a:r>
            <a:endParaRPr sz="1200"/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Общее правило: 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 \ TIME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7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ICE = Impact * Confidence * Easy</a:t>
            </a:r>
            <a:endParaRPr/>
          </a:p>
        </p:txBody>
      </p:sp>
      <p:sp>
        <p:nvSpPr>
          <p:cNvPr id="683" name="Google Shape;683;p117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ВЛИЯНИЕ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Насколько ваша гипотеза положительно повлияет на ключевой показатель, который вы пытаетесь улучшить. (деньги, ключевые метрики и т.д.)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Easy</a:t>
            </a: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ЛЕГКОСТЬ РЕАЛИЗАЦИИ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Простота реализации. Это оценка того, сколько усилий и ресурсов требуется для реализации этой гипотезы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УВЕРЕННОСТЬ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Насколько вы уверены в оценках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влияния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и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легкости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реализации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гипотезы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100"/>
              <a:t>RICE = (Reach * Impact * Confidence) / Effort</a:t>
            </a:r>
            <a:endParaRPr sz="3100"/>
          </a:p>
        </p:txBody>
      </p:sp>
      <p:sp>
        <p:nvSpPr>
          <p:cNvPr id="689" name="Google Shape;689;p118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Reach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ОХВАТ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Какое количество людей, денег и т.д. охватит данная гипотеза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ВЛИЯНИЕ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Насколько ваша гипотеза положительно повлияет на ключевой показатель, который вы пытаетесь улучшить. (деньги, ключевые метрики и т.д.)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УВЕРЕННОСТЬ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Насколько вы уверены в оценках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влияния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и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легкости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реализации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гипотезы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Effort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ТРУДОЗАТРАТЫ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Затраты на реализацию гипотезы (деньги, время и т.д.)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9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100"/>
              <a:t>Система скоринга на ваш вкус ...</a:t>
            </a:r>
            <a:endParaRPr sz="3100"/>
          </a:p>
        </p:txBody>
      </p:sp>
      <p:sp>
        <p:nvSpPr>
          <p:cNvPr id="695" name="Google Shape;695;p119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(от 1 до 5)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реализации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ВЕРА В УСПЕХ (от 0 до 100%)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вы верите в успешность данной гипотезы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ЭФФЕКТ (в  $, в ключевой метрике)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Сколько гипотеза может принести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Hypothesis Score = (Эффект / Сложность) * Вера в успех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Какие есть инструменты?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2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Data - Аналитика</a:t>
            </a:r>
            <a:endParaRPr/>
          </a:p>
        </p:txBody>
      </p:sp>
      <p:sp>
        <p:nvSpPr>
          <p:cNvPr id="701" name="Google Shape;701;p120"/>
          <p:cNvSpPr txBox="1"/>
          <p:nvPr/>
        </p:nvSpPr>
        <p:spPr>
          <a:xfrm>
            <a:off x="327956" y="1319920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Проверка: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Эти данные точно от этого эксперимента?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Данные нужно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снять в полном плановом объеме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Иногда нужно время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чтобы накопить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должно быть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строго конечно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Блокировка: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запрет других экспериментов на этих данных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1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Data</a:t>
            </a:r>
            <a:endParaRPr/>
          </a:p>
        </p:txBody>
      </p:sp>
      <p:sp>
        <p:nvSpPr>
          <p:cNvPr id="707" name="Google Shape;707;p121"/>
          <p:cNvSpPr txBox="1"/>
          <p:nvPr/>
        </p:nvSpPr>
        <p:spPr>
          <a:xfrm>
            <a:off x="357460" y="1055111"/>
            <a:ext cx="81078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Эффект: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Примерный рост +400 заказов в месяц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Измерения: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Конверсия всей платформы выросла до 7%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Конверсия каждого этапа воронки - вырос лишь этап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прихода к диллеру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Insights - Выводы</a:t>
            </a:r>
            <a:endParaRPr/>
          </a:p>
        </p:txBody>
      </p:sp>
      <p:sp>
        <p:nvSpPr>
          <p:cNvPr id="713" name="Google Shape;713;p122"/>
          <p:cNvSpPr txBox="1"/>
          <p:nvPr/>
        </p:nvSpPr>
        <p:spPr>
          <a:xfrm>
            <a:off x="467550" y="113778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Развернутый результат эксперимента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Цифры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Гипотеза подтвердилась / опровергнута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Допущенные ошибки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Развернутый вывод + дальнейшие шаги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 можем применить на практике полученные знания?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Что нужно улучшить?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Какие новые гипотезы можем сформулировать для дальнейшего исследования?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3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Insights - Выводы</a:t>
            </a:r>
            <a:endParaRPr/>
          </a:p>
        </p:txBody>
      </p:sp>
      <p:sp>
        <p:nvSpPr>
          <p:cNvPr id="719" name="Google Shape;719;p123"/>
          <p:cNvSpPr txBox="1"/>
          <p:nvPr/>
        </p:nvSpPr>
        <p:spPr>
          <a:xfrm>
            <a:off x="467550" y="113778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Гипотеза </a:t>
            </a: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ОПРОВЕРГНУТА</a:t>
            </a: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- берем следующую!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Надо ли изменить условия?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Может некорректный эксперимент?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Эффект не возник или возник частично?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Гипотеза - </a:t>
            </a: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ПОДТВЕРДИЛАСЬ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точно исключили внешние факторы?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сможем это воспроизвести снова?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можем превратить это в регулярный процесс? Как?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4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Insights</a:t>
            </a:r>
            <a:endParaRPr/>
          </a:p>
        </p:txBody>
      </p:sp>
      <p:sp>
        <p:nvSpPr>
          <p:cNvPr id="725" name="Google Shape;725;p124"/>
          <p:cNvSpPr txBox="1"/>
          <p:nvPr/>
        </p:nvSpPr>
        <p:spPr>
          <a:xfrm>
            <a:off x="368203" y="1151730"/>
            <a:ext cx="81078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Из-за плохого экрана списка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моделей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был сниженный CR в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заявку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Это было вызвано тем, что не отображались картинки.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Изменения этого экрана привело к росту всей платформы в 7 раз (конверсия с 1 до 7%).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Дальнейшие шаги будут косметические – не принесут сильного эффекта.</a:t>
            </a:r>
            <a:endParaRPr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5"/>
          <p:cNvSpPr txBox="1"/>
          <p:nvPr>
            <p:ph type="title"/>
          </p:nvPr>
        </p:nvSpPr>
        <p:spPr>
          <a:xfrm>
            <a:off x="350663" y="258789"/>
            <a:ext cx="6080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Далее</a:t>
            </a:r>
            <a:endParaRPr/>
          </a:p>
        </p:txBody>
      </p:sp>
      <p:sp>
        <p:nvSpPr>
          <p:cNvPr id="731" name="Google Shape;731;p125"/>
          <p:cNvSpPr txBox="1"/>
          <p:nvPr/>
        </p:nvSpPr>
        <p:spPr>
          <a:xfrm>
            <a:off x="349425" y="1169993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Оцените полученные результаты и ответьте на следующие вопросы: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Чему вы научились в ходе эксперимента?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 вы можете применить на практике полученные знания?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Что нужно улучшить?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Какие новые гипотезы можем сформулировать для дальнейшего исследования?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Сформулируйте выводы по результатам проведенного эксперимента и фиксируйте описание дальнейших шагов. </a:t>
            </a:r>
            <a:b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Перезапускайте цикл с новыми гипотезами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6"/>
          <p:cNvSpPr txBox="1"/>
          <p:nvPr>
            <p:ph type="title"/>
          </p:nvPr>
        </p:nvSpPr>
        <p:spPr>
          <a:xfrm>
            <a:off x="448733" y="1976625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400"/>
              <a:t>Все масштабируем только </a:t>
            </a:r>
            <a:r>
              <a:rPr b="1" lang="ru" sz="2400"/>
              <a:t>ПОСЛЕ</a:t>
            </a:r>
            <a:r>
              <a:rPr lang="ru" sz="2400"/>
              <a:t> </a:t>
            </a:r>
            <a:r>
              <a:rPr b="1" lang="ru" sz="2400"/>
              <a:t>проверки гипотез !!!</a:t>
            </a:r>
            <a:endParaRPr b="1"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7"/>
          <p:cNvSpPr txBox="1"/>
          <p:nvPr>
            <p:ph type="title"/>
          </p:nvPr>
        </p:nvSpPr>
        <p:spPr>
          <a:xfrm>
            <a:off x="482600" y="2772492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1" lang="ru" sz="2700"/>
              <a:t>НЕ ВСЁ </a:t>
            </a:r>
            <a:r>
              <a:rPr lang="ru" sz="2700"/>
              <a:t>гипотезы, есть и </a:t>
            </a:r>
            <a:r>
              <a:rPr b="1" lang="ru" sz="2700"/>
              <a:t>ЗАДАЧИ</a:t>
            </a:r>
            <a:r>
              <a:rPr lang="ru" sz="2700"/>
              <a:t> !!!</a:t>
            </a:r>
            <a:br>
              <a:rPr lang="ru" sz="2700"/>
            </a:br>
            <a:br>
              <a:rPr lang="ru" sz="2700"/>
            </a:br>
            <a:r>
              <a:rPr b="1" lang="ru" sz="2700"/>
              <a:t>Задача</a:t>
            </a:r>
            <a:r>
              <a:rPr lang="ru" sz="2700"/>
              <a:t> = ты знаешь как это работает</a:t>
            </a:r>
            <a:br>
              <a:rPr lang="ru" sz="2700"/>
            </a:br>
            <a:br>
              <a:rPr lang="ru" sz="2700"/>
            </a:br>
            <a:r>
              <a:rPr b="1" lang="ru" sz="2700"/>
              <a:t>Гипотеза</a:t>
            </a:r>
            <a:r>
              <a:rPr lang="ru" sz="2700"/>
              <a:t> - ты не можешь этим управлять, 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700"/>
              <a:t>можешь только получать отклик</a:t>
            </a:r>
            <a:endParaRPr sz="27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EQ8bVkCecFdxSE-Ee6Ek0h6uwxgsT806wO8Hj_AOx54OZsUORiNpP_wZIbM3sebswHL7xIKV1F5EKWPYF_mQdaYMzx8d0jkakI4CHeptXKyhkerpkcyuyViL5Wa8hlKAmINfncLR0c8" id="746" name="Google Shape;74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477"/>
            <a:ext cx="9143999" cy="31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9"/>
          <p:cNvSpPr txBox="1"/>
          <p:nvPr>
            <p:ph type="title"/>
          </p:nvPr>
        </p:nvSpPr>
        <p:spPr>
          <a:xfrm>
            <a:off x="448733" y="1976625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400"/>
              <a:t>Любая гипотеза - это либо ФОТ, либо расходы на подрядчика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7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Инструменты для анализа метрик и выдвижения гипотез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6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6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7"/>
          <p:cNvSpPr txBox="1"/>
          <p:nvPr/>
        </p:nvSpPr>
        <p:spPr>
          <a:xfrm>
            <a:off x="540000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WEB аналитика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Analytics и Яндекс Метрика - обе системы помогают считывать данные с сайта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2619113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CRM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Анализирует путь клиента после того, как он оставил нам свои контакты и стал лидом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7"/>
          <p:cNvSpPr txBox="1"/>
          <p:nvPr/>
        </p:nvSpPr>
        <p:spPr>
          <a:xfrm>
            <a:off x="4712250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ERP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Системы, которые содержат данные о сделках: чеки, суммы, принадлежность к конкретному клиенту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6858000" y="1800000"/>
            <a:ext cx="19836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BI + базы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Инструменты, которые помогают забрать данные из систем, объединить их для анализа и затем производить вычисления и визуализацию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6738">
            <a:off x="7384976" y="3661195"/>
            <a:ext cx="1867074" cy="1733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7"/>
          <p:cNvSpPr txBox="1"/>
          <p:nvPr>
            <p:ph idx="4294967295" type="title"/>
          </p:nvPr>
        </p:nvSpPr>
        <p:spPr>
          <a:xfrm>
            <a:off x="540000" y="3960000"/>
            <a:ext cx="6006900" cy="552300"/>
          </a:xfrm>
          <a:prstGeom prst="rect">
            <a:avLst/>
          </a:prstGeom>
          <a:solidFill>
            <a:srgbClr val="6E32E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Первичные системы данных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67"/>
          <p:cNvSpPr/>
          <p:nvPr/>
        </p:nvSpPr>
        <p:spPr>
          <a:xfrm>
            <a:off x="540000" y="1724400"/>
            <a:ext cx="6006900" cy="278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Для чего нужны HADI циклы?</a:t>
            </a:r>
            <a:endParaRPr/>
          </a:p>
        </p:txBody>
      </p:sp>
      <p:sp>
        <p:nvSpPr>
          <p:cNvPr id="757" name="Google Shape;757;p130"/>
          <p:cNvSpPr txBox="1"/>
          <p:nvPr/>
        </p:nvSpPr>
        <p:spPr>
          <a:xfrm>
            <a:off x="467550" y="1459514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Формирование Data Driven культуры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Масштабировать в </a:t>
            </a: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бизнесе 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только то, что имеет максимальную ценность!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Объективизация принятия решений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Планирование и приоритизация работы команды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развития продукта</a:t>
            </a:r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1"/>
          <p:cNvSpPr txBox="1"/>
          <p:nvPr>
            <p:ph idx="1" type="body"/>
          </p:nvPr>
        </p:nvSpPr>
        <p:spPr>
          <a:xfrm>
            <a:off x="360169" y="1328148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любой момент времени у команды продукта есть: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 идей от сотрудников/партнеров/рынка/клиентов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 нерешенных проблем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300 интересных фичей «как у конкурента»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один спринт(2 недели) можно взять ~4 задачи * 24 спринта в год = 96 задач в год(в идеальном мире).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задачи брать сейчас? Какие потом?  Какие не брать никогда?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31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Объективизация принятия решений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2"/>
          <p:cNvSpPr txBox="1"/>
          <p:nvPr>
            <p:ph idx="1" type="body"/>
          </p:nvPr>
        </p:nvSpPr>
        <p:spPr>
          <a:xfrm>
            <a:off x="343988" y="1220588"/>
            <a:ext cx="82311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Какую задачу взять, если: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Продакт менеджер хочет делать оптимизацию корзины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UX специалист говорит, что нужно починить визуализацию элементов и иконок в приложении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Директор по продукту говорит, что нужно добавить чаевые в приложение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Послушать аналитика и сделать то, что приносит больше всего убытков(потерянной прибыли) в данный момент критичнее всего.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3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Объективизация принятия решений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3"/>
          <p:cNvSpPr txBox="1"/>
          <p:nvPr>
            <p:ph idx="2" type="subTitle"/>
          </p:nvPr>
        </p:nvSpPr>
        <p:spPr>
          <a:xfrm>
            <a:off x="540000" y="1440000"/>
            <a:ext cx="5143200" cy="27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Сформулируйте 2 простые и 2 сложные гипотезы по нашему пилотному проекту.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Простая - это, например, прямые заходы чаще всего будут последним переходом в цепочке.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Сложная - это, например, мы не сможем отключить источники трафика, которые не участвуют в конверсионных цепочках без понижения количества конверсий.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133"/>
          <p:cNvSpPr txBox="1"/>
          <p:nvPr>
            <p:ph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Практическое задание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6" name="Google Shape;776;p1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 следующему уроку</a:t>
            </a:r>
            <a:endParaRPr/>
          </a:p>
        </p:txBody>
      </p:sp>
      <p:pic>
        <p:nvPicPr>
          <p:cNvPr id="777" name="Google Shape;77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04999" y="1753275"/>
            <a:ext cx="2105998" cy="225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4"/>
          <p:cNvSpPr txBox="1"/>
          <p:nvPr>
            <p:ph type="title"/>
          </p:nvPr>
        </p:nvSpPr>
        <p:spPr>
          <a:xfrm>
            <a:off x="518135" y="-158262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/>
              <a:t>Что почитать?</a:t>
            </a:r>
            <a:endParaRPr/>
          </a:p>
        </p:txBody>
      </p:sp>
      <p:sp>
        <p:nvSpPr>
          <p:cNvPr id="783" name="Google Shape;783;p134"/>
          <p:cNvSpPr txBox="1"/>
          <p:nvPr>
            <p:ph idx="1" type="body"/>
          </p:nvPr>
        </p:nvSpPr>
        <p:spPr>
          <a:xfrm>
            <a:off x="518135" y="1362185"/>
            <a:ext cx="85548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HADI в стартапе </a:t>
            </a:r>
            <a:r>
              <a:rPr lang="ru" sz="1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https://www.carrotquest.io/blog/kejs-kak-uskorit-razvitie-proekta/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Про HADI </a:t>
            </a:r>
            <a:r>
              <a:rPr lang="ru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https://leadstartup.ru/db/hadi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Успешный успех с HADI </a:t>
            </a:r>
            <a:r>
              <a:rPr lang="ru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https://habr.com/ru/company/friifond/blog/338240/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5 лайфхаков HADI: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https://www.iidf.ru/media/articles/lifehacks/hadi-tsikly-5-layfkhakov/</a:t>
            </a:r>
            <a:endParaRPr sz="1400"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ICE vs RICE : </a:t>
            </a:r>
            <a:r>
              <a:rPr lang="ru" sz="1400" u="sng">
                <a:solidFill>
                  <a:schemeClr val="hlink"/>
                </a:solidFill>
                <a:hlinkClick r:id="rId7"/>
              </a:rPr>
              <a:t>https://habr.com/ru/company/hygger/blog/422131/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основной инструмент - это ваши мозги, данные сами по себе никаких метрик и гипотез не сгенерируют!</a:t>
            </a:r>
            <a:endParaRPr/>
          </a:p>
        </p:txBody>
      </p:sp>
      <p:sp>
        <p:nvSpPr>
          <p:cNvPr id="351" name="Google Shape;351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Основной инструмент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9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Виды метрик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